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BAD9A39-5D8B-42C9-9C48-6808E38501D3}">
  <a:tblStyle styleId="{EBAD9A39-5D8B-42C9-9C48-6808E38501D3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95129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buNone/>
            </a:pPr>
            <a:r>
              <a:rPr lang="es" sz="1200"/>
              <a:t>Amit: Ayudar a los Niños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s"/>
              <a:t>Jeremy: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s"/>
              <a:t>Susanna: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s"/>
              <a:t>Amit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s"/>
              <a:t>Amit: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s"/>
              <a:t>Amit: Gracias para su atención y consideración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s"/>
              <a:t>Amit: </a:t>
            </a:r>
          </a:p>
          <a:p>
            <a:pPr marL="457200" lvl="0" indent="-317500" rtl="0">
              <a:buClr>
                <a:srgbClr val="000000"/>
              </a:buClr>
              <a:buSzPct val="212121"/>
              <a:buFont typeface="Arial"/>
              <a:buChar char="•"/>
            </a:pPr>
            <a:r>
              <a:rPr lang="es"/>
              <a:t>Un problema importante en Costa Rica es que muchos niños no van a la escuela. </a:t>
            </a:r>
          </a:p>
          <a:p>
            <a:pPr marL="457200" lvl="0" indent="-317500" rtl="0"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s"/>
              <a:t>también ⅔ estudiantes no completan su educación de la escuela secundaria</a:t>
            </a:r>
          </a:p>
          <a:p>
            <a:pPr marL="457200" lvl="0" indent="-317500" rtl="0">
              <a:buClr>
                <a:srgbClr val="000000"/>
              </a:buClr>
              <a:buSzPct val="127272"/>
              <a:buFont typeface="Arial"/>
              <a:buChar char="●"/>
            </a:pPr>
            <a:r>
              <a:rPr lang="es"/>
              <a:t>Algunos de los problemas que causan esto son...</a:t>
            </a:r>
          </a:p>
          <a:p>
            <a:endParaRPr lang="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s"/>
              <a:t>Shaun:</a:t>
            </a:r>
          </a:p>
          <a:p>
            <a:pPr marL="457200" lvl="0" indent="-30480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La educación es importante. Los estudiantes necesitan saber eso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560"/>
              </a:spcBef>
              <a:buNone/>
            </a:pPr>
            <a:r>
              <a:rPr lang="es">
                <a:latin typeface="Trebuchet MS"/>
                <a:ea typeface="Trebuchet MS"/>
                <a:cs typeface="Trebuchet MS"/>
                <a:sym typeface="Trebuchet MS"/>
              </a:rPr>
              <a:t>Shaun:</a:t>
            </a:r>
          </a:p>
          <a:p>
            <a:pPr marL="457200" lvl="0" indent="-317500" rtl="0">
              <a:spcBef>
                <a:spcPts val="560"/>
              </a:spcBef>
              <a:buClr>
                <a:srgbClr val="000000"/>
              </a:buClr>
              <a:buSzPct val="212121"/>
              <a:buFont typeface="Arial"/>
              <a:buChar char="•"/>
            </a:pPr>
            <a:r>
              <a:rPr lang="es">
                <a:latin typeface="Trebuchet MS"/>
                <a:ea typeface="Trebuchet MS"/>
                <a:cs typeface="Trebuchet MS"/>
                <a:sym typeface="Trebuchet MS"/>
              </a:rPr>
              <a:t>las oportunidades que pueden tener con una buena educación</a:t>
            </a:r>
          </a:p>
          <a:p>
            <a:pPr lvl="0" indent="457200" rtl="0">
              <a:spcBef>
                <a:spcPts val="560"/>
              </a:spcBef>
              <a:buNone/>
            </a:pPr>
            <a:r>
              <a:rPr lang="es">
                <a:latin typeface="Trebuchet MS"/>
                <a:ea typeface="Trebuchet MS"/>
                <a:cs typeface="Trebuchet MS"/>
                <a:sym typeface="Trebuchet MS"/>
              </a:rPr>
              <a:t>y las oportunidades que pueden tener con una buena educación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Carissa:</a:t>
            </a:r>
          </a:p>
          <a:p>
            <a:pPr marL="457200" lvl="0" indent="-3048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estudiantes no les gustan las clases porque son aburridos y preguntan, “Como las matemáticas me afecta?”</a:t>
            </a:r>
          </a:p>
          <a:p>
            <a:pPr marL="457200" lvl="0" indent="-3048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Los profes no tienen experiencia porque las universidades no son avanzadas</a:t>
            </a:r>
          </a:p>
          <a:p>
            <a:pPr marL="457200" lvl="0" indent="-3048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Los estudiantes ya no se preocupan por su educación</a:t>
            </a:r>
          </a:p>
          <a:p>
            <a:endParaRPr lang="es"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s" dirty="0"/>
              <a:t>Susanna:</a:t>
            </a:r>
          </a:p>
          <a:p>
            <a:pPr marL="457200" lvl="0" indent="-317500" rtl="0">
              <a:buClr>
                <a:srgbClr val="000000"/>
              </a:buClr>
              <a:buSzPct val="212121"/>
              <a:buFont typeface="Arial"/>
              <a:buChar char="•"/>
            </a:pPr>
            <a:r>
              <a:rPr lang="es" dirty="0"/>
              <a:t>Aquí hay un diagrama del ciclo de la mala educación en Costa Rica. </a:t>
            </a:r>
          </a:p>
          <a:p>
            <a:pPr marL="457200" lvl="0" indent="-317500" rtl="0">
              <a:buClr>
                <a:srgbClr val="000000"/>
              </a:buClr>
              <a:buSzPct val="212121"/>
              <a:buFont typeface="Arial"/>
              <a:buChar char="•"/>
            </a:pPr>
            <a:r>
              <a:rPr lang="es" dirty="0"/>
              <a:t>Hay universidades malas que enseñan los profesores que trabajan en las escuelas secundarias que tienen el trabajo de educar los adolescentes.</a:t>
            </a:r>
          </a:p>
          <a:p>
            <a:pPr marL="457200" lvl="0" indent="-317500">
              <a:buClr>
                <a:srgbClr val="000000"/>
              </a:buClr>
              <a:buSzPct val="212121"/>
              <a:buFont typeface="Arial"/>
              <a:buChar char="•"/>
            </a:pPr>
            <a:r>
              <a:rPr lang="es" dirty="0"/>
              <a:t>En efecto, los estudiantes aprenden nada, y no saben los beneficios de la educación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Carissa:</a:t>
            </a:r>
          </a:p>
          <a:p>
            <a:pPr marL="457200" lvl="0" indent="-3048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Los maestros necesitan enseñar la razón de la importancia de la educación</a:t>
            </a:r>
          </a:p>
          <a:p>
            <a:pPr marL="457200" lvl="0" indent="-3048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Los maestros tambien deberian enseñar los subjetos en una manera divertida para los estudiantes</a:t>
            </a:r>
          </a:p>
          <a:p>
            <a:endParaRPr lang="es"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rtl="0">
              <a:buNone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Susanna:</a:t>
            </a:r>
          </a:p>
          <a:p>
            <a:pPr marL="457200" lvl="0" indent="-3048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En la escuela, es importante tener profesores que enseñan con cuidado de los estudiantes. </a:t>
            </a:r>
          </a:p>
          <a:p>
            <a:pPr marL="457200" lvl="0" indent="-3048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Los maestros necesitan estudiar otros maestros de otras países, y estudiar las técnicas de un maestro exitoso</a:t>
            </a:r>
          </a:p>
          <a:p>
            <a:pPr marL="457200" lvl="0" indent="-304800" rtl="0"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s" sz="1200">
                <a:latin typeface="Trebuchet MS"/>
                <a:ea typeface="Trebuchet MS"/>
                <a:cs typeface="Trebuchet MS"/>
                <a:sym typeface="Trebuchet MS"/>
              </a:rPr>
              <a:t>También, las escuelas necesitan comprar mejores materiales como libros, y varía tecnología para ayudar los estudiantes </a:t>
            </a:r>
          </a:p>
          <a:p>
            <a:endParaRPr lang="es"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s"/>
              <a:t>Jeremy: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s"/>
              <a:t>Jeremy:</a:t>
            </a:r>
          </a:p>
          <a:p>
            <a:pPr marL="457200" lvl="0" indent="-317500">
              <a:buClr>
                <a:srgbClr val="000000"/>
              </a:buClr>
              <a:buSzPct val="212121"/>
              <a:buFont typeface="Arial"/>
              <a:buChar char="•"/>
            </a:pPr>
            <a:r>
              <a:rPr lang="es"/>
              <a:t>Aqui es un a trazar de la cuesta promedia de vida en el EEUU en comparación a la cuesta promedia de vida en CR.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69018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 flipH="1">
            <a:off x="-3832" y="16052"/>
            <a:ext cx="10925833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14659" y="881"/>
            <a:ext cx="10500940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846666" y="-881"/>
            <a:ext cx="2167466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-524933" y="-4974"/>
            <a:ext cx="1403434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82040" y="1656080"/>
            <a:ext cx="7050900" cy="1470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indent="304800" algn="r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52400" algn="r"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marL="0" indent="152400" algn="r">
              <a:spcBef>
                <a:spcPts val="0"/>
              </a:spcBef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3pPr>
            <a:lvl4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marL="0" indent="152400" algn="r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4038599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658990"/>
            <a:ext cx="4038599" cy="484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hape 34"/>
          <p:cNvGrpSpPr/>
          <p:nvPr/>
        </p:nvGrpSpPr>
        <p:grpSpPr>
          <a:xfrm>
            <a:off x="-6264" y="4933386"/>
            <a:ext cx="9150267" cy="3100650"/>
            <a:chOff x="-6264" y="4933386"/>
            <a:chExt cx="9150267" cy="3100650"/>
          </a:xfrm>
        </p:grpSpPr>
        <p:sp>
          <p:nvSpPr>
            <p:cNvPr id="35" name="Shape 35"/>
            <p:cNvSpPr/>
            <p:nvPr/>
          </p:nvSpPr>
          <p:spPr>
            <a:xfrm>
              <a:off x="-7" y="5537200"/>
              <a:ext cx="9144008" cy="1574769"/>
            </a:xfrm>
            <a:custGeom>
              <a:avLst/>
              <a:gdLst/>
              <a:ahLst/>
              <a:cxnLst/>
              <a:rect l="0" t="0" r="0" b="0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5400000" flipH="1">
              <a:off x="3018543" y="1908578"/>
              <a:ext cx="3100650" cy="9150266"/>
            </a:xfrm>
            <a:custGeom>
              <a:avLst/>
              <a:gdLst/>
              <a:ahLst/>
              <a:cxnLst/>
              <a:rect l="0" t="0" r="0" b="0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7" y="5740400"/>
              <a:ext cx="9144010" cy="1574769"/>
            </a:xfrm>
            <a:custGeom>
              <a:avLst/>
              <a:gdLst/>
              <a:ahLst/>
              <a:cxnLst/>
              <a:rect l="0" t="0" r="0" b="0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marL="0" indent="152400" algn="ctr">
              <a:buSzPct val="100000"/>
              <a:buNone/>
              <a:defRPr sz="24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54000">
              <a:buClr>
                <a:srgbClr val="00387E"/>
              </a:buClr>
              <a:buSzPct val="100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727200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dk2"/>
              </a:buClr>
              <a:buSzPct val="100000"/>
              <a:buFont typeface="Trebuchet MS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107950">
              <a:spcBef>
                <a:spcPts val="560"/>
              </a:spcBef>
              <a:buClr>
                <a:schemeClr val="dk2"/>
              </a:buClr>
              <a:buSzPct val="100000"/>
              <a:buFont typeface="Trebuchet MS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762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101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1046540" y="1317430"/>
            <a:ext cx="7050900" cy="1470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 sz="6000">
                <a:latin typeface="Oswald"/>
                <a:ea typeface="Oswald"/>
                <a:cs typeface="Oswald"/>
                <a:sym typeface="Oswald"/>
              </a:rPr>
              <a:t>Ayudar A Los Niños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1054050" y="2966248"/>
            <a:ext cx="7035899" cy="128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s"/>
              <a:t>Una solución por Jeremy Bedient, Carissa Chan, Susanna Kim, Shaun Robinson, y Amit Sarma</a:t>
            </a:r>
          </a:p>
        </p:txBody>
      </p:sp>
      <p:sp>
        <p:nvSpPr>
          <p:cNvPr id="43" name="Shape 43"/>
          <p:cNvSpPr/>
          <p:nvPr/>
        </p:nvSpPr>
        <p:spPr>
          <a:xfrm>
            <a:off x="213975" y="4427700"/>
            <a:ext cx="2864675" cy="22348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4" name="Shape 44"/>
          <p:cNvSpPr/>
          <p:nvPr/>
        </p:nvSpPr>
        <p:spPr>
          <a:xfrm>
            <a:off x="6150825" y="4528912"/>
            <a:ext cx="2615200" cy="20324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5" name="Shape 45"/>
          <p:cNvSpPr/>
          <p:nvPr/>
        </p:nvSpPr>
        <p:spPr>
          <a:xfrm>
            <a:off x="3619500" y="4528925"/>
            <a:ext cx="1905000" cy="19050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/>
              <a:t>Un programa en la escuela en que los estudiantes: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s"/>
              <a:t>Crecen vegetales y frutas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s"/>
              <a:t>Aprenden a cómo cultivar y cocinar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s"/>
              <a:t>Pueden tomar parte de lo que cultivan y cocinan a casa para alimentar a sus familias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s"/>
              <a:t>Pueden aprender habilidades de trabaja para apoyar sus familias</a:t>
            </a:r>
          </a:p>
          <a:p>
            <a:pPr lvl="0" algn="ctr">
              <a:buNone/>
            </a:pPr>
            <a:r>
              <a:rPr lang="es" sz="2400" b="1" i="1"/>
              <a:t>Si los estudiantes saben cómo hacer dinero, pueden apoyar la educación de sus hijos en el futuro 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/>
              <a:t>La Solución</a:t>
            </a:r>
          </a:p>
        </p:txBody>
      </p:sp>
      <p:sp>
        <p:nvSpPr>
          <p:cNvPr id="114" name="Shape 114"/>
          <p:cNvSpPr/>
          <p:nvPr/>
        </p:nvSpPr>
        <p:spPr>
          <a:xfrm>
            <a:off x="7045750" y="180675"/>
            <a:ext cx="1845624" cy="13256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s"/>
              <a:t>Cuesta promedio para un libro…</a:t>
            </a:r>
          </a:p>
          <a:p>
            <a:pPr lvl="0" rtl="0">
              <a:buNone/>
            </a:pPr>
            <a:r>
              <a:rPr lang="es"/>
              <a:t>~$50 → 25,250 colones</a:t>
            </a:r>
          </a:p>
          <a:p>
            <a:endParaRPr lang="es"/>
          </a:p>
          <a:p>
            <a:pPr lvl="0" rtl="0">
              <a:buNone/>
            </a:pPr>
            <a:r>
              <a:rPr lang="es"/>
              <a:t>Salario Promedio de Maestros en CR...</a:t>
            </a:r>
          </a:p>
          <a:p>
            <a:pPr lvl="0" rtl="0">
              <a:buNone/>
            </a:pPr>
            <a:r>
              <a:rPr lang="es"/>
              <a:t>$600-1000 --&gt; 303,000-505,000 colones</a:t>
            </a:r>
          </a:p>
          <a:p>
            <a:endParaRPr lang="es"/>
          </a:p>
          <a:p>
            <a:pPr lvl="0" rtl="0">
              <a:buNone/>
            </a:pPr>
            <a:r>
              <a:rPr lang="es"/>
              <a:t>Cuesta de una buena educación...</a:t>
            </a:r>
          </a:p>
          <a:p>
            <a:pPr lvl="0" rtl="0">
              <a:buNone/>
            </a:pPr>
            <a:r>
              <a:rPr lang="es" i="1"/>
              <a:t>INESTIMABLE</a:t>
            </a:r>
          </a:p>
          <a:p>
            <a:endParaRPr lang="es" i="1"/>
          </a:p>
          <a:p>
            <a:endParaRPr lang="es" i="1"/>
          </a:p>
        </p:txBody>
      </p:sp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>
                <a:solidFill>
                  <a:schemeClr val="dk2"/>
                </a:solidFill>
              </a:rPr>
              <a:t>Los Precios</a:t>
            </a:r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1729500" y="4275655"/>
            <a:ext cx="5486399" cy="1175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s" sz="2000"/>
              <a:t>Tecnología y una sonrisa son elementos necesarios para una educación exitosa en Costa Rica.</a:t>
            </a:r>
          </a:p>
        </p:txBody>
      </p:sp>
      <p:sp>
        <p:nvSpPr>
          <p:cNvPr id="126" name="Shape 126"/>
          <p:cNvSpPr/>
          <p:nvPr/>
        </p:nvSpPr>
        <p:spPr>
          <a:xfrm>
            <a:off x="204974" y="1062824"/>
            <a:ext cx="4571149" cy="30406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7" name="Shape 127"/>
          <p:cNvSpPr/>
          <p:nvPr/>
        </p:nvSpPr>
        <p:spPr>
          <a:xfrm rot="305983">
            <a:off x="5142377" y="1507776"/>
            <a:ext cx="3795845" cy="252794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200000"/>
              </a:lnSpc>
              <a:buClr>
                <a:schemeClr val="dk1"/>
              </a:buClr>
              <a:buSzPct val="91666"/>
              <a:buFont typeface="Arial"/>
              <a:buNone/>
            </a:pP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"Costa Rica." </a:t>
            </a:r>
            <a:r>
              <a:rPr lang="es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Education in Crisis</a:t>
            </a: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Education in Crisis, n.d. Web. 24 Oct. 2013. &lt;http://educationincrisis.net/country-profiles/latin-america/item/515-costa-rica&gt;.</a:t>
            </a:r>
          </a:p>
          <a:p>
            <a:pPr lvl="0" rtl="0">
              <a:lnSpc>
                <a:spcPct val="200000"/>
              </a:lnSpc>
              <a:buClr>
                <a:schemeClr val="dk1"/>
              </a:buClr>
              <a:buSzPct val="91666"/>
              <a:buFont typeface="Arial"/>
              <a:buNone/>
            </a:pP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"Costa Rica - Public Expenditure Review: Enhancing the Efficiency of Expenditures." </a:t>
            </a:r>
            <a:r>
              <a:rPr lang="es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Economic Policy in Latin America &amp; the Carribean</a:t>
            </a: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World Bank Group, 31 Mar. 2008. Web. 24 Oct. 2013. &lt;http://web.worldbank.org/WBSITE/EXTERNAL/COUNTRIES/LACEXT/EXTLACREGTOPECOPOL/0,,contentMDK:21808603~pagePK:34004173~piPK:34003707~theSitePK:832499,00.html&gt;.</a:t>
            </a:r>
          </a:p>
          <a:p>
            <a:pPr lvl="0" rtl="0">
              <a:lnSpc>
                <a:spcPct val="200000"/>
              </a:lnSpc>
              <a:buClr>
                <a:schemeClr val="dk1"/>
              </a:buClr>
              <a:buSzPct val="91666"/>
              <a:buFont typeface="Arial"/>
              <a:buNone/>
            </a:pP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"Cost of Living." </a:t>
            </a:r>
            <a:r>
              <a:rPr lang="es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Costa Rica</a:t>
            </a: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costarica.com, 5 Feb. 2013. Web. 24 Oct. 2013. &lt;http://costarica.com/relocation/cost-of-living/&gt;.</a:t>
            </a:r>
          </a:p>
          <a:p>
            <a:pPr lvl="0" rtl="0">
              <a:lnSpc>
                <a:spcPct val="200000"/>
              </a:lnSpc>
              <a:buClr>
                <a:schemeClr val="dk1"/>
              </a:buClr>
              <a:buSzPct val="91666"/>
              <a:buFont typeface="Arial"/>
              <a:buNone/>
            </a:pP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"Country Profile: Costa Rica." </a:t>
            </a:r>
            <a:r>
              <a:rPr lang="es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Students Offering Support</a:t>
            </a: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Students Offering Support, n.d. Web. 24 Oct. 2013. &lt;http://www.studentsofferingsupport.ca/outreach.php?section=CountryImpact&amp;dCommunityID=2&gt;.</a:t>
            </a:r>
          </a:p>
          <a:p>
            <a:pPr lvl="0" rtl="0">
              <a:lnSpc>
                <a:spcPct val="200000"/>
              </a:lnSpc>
              <a:buClr>
                <a:schemeClr val="dk1"/>
              </a:buClr>
              <a:buSzPct val="91666"/>
              <a:buFont typeface="Arial"/>
              <a:buNone/>
            </a:pP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"Líneas Estratégicas 2010-2014." </a:t>
            </a:r>
            <a:r>
              <a:rPr lang="es" sz="1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Ministerio de Educación Pública</a:t>
            </a:r>
            <a:r>
              <a:rPr lang="e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Ministerio de Educacion Pública de Costa Rica, n.d. Web. 24 Oct. 2013. &lt;http://www.mep.go.cr/lineas-estrategicas-2010-2014&gt;.</a:t>
            </a:r>
          </a:p>
          <a:p>
            <a:endParaRPr lang="es"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/>
              <a:t>Trabajos Citados</a:t>
            </a:r>
          </a:p>
        </p:txBody>
      </p:sp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356400" y="1562953"/>
            <a:ext cx="8431200" cy="1764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 sz="4800"/>
              <a:t>Gracias por su atención y consideración</a:t>
            </a:r>
          </a:p>
        </p:txBody>
      </p:sp>
      <p:sp>
        <p:nvSpPr>
          <p:cNvPr id="139" name="Shape 139"/>
          <p:cNvSpPr/>
          <p:nvPr/>
        </p:nvSpPr>
        <p:spPr>
          <a:xfrm>
            <a:off x="3313987" y="3697100"/>
            <a:ext cx="2516025" cy="25120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1600099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sz="3000"/>
              <a:t>La escuela... NO ES INTERESANTE</a:t>
            </a:r>
          </a:p>
          <a:p>
            <a:pPr marL="457200" lvl="0" indent="-419100" rtl="0">
              <a:lnSpc>
                <a:spcPct val="115000"/>
              </a:lnSpc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sz="3000"/>
              <a:t>Muchas personas... NO TIENEN SUFICIENTE DINERO</a:t>
            </a:r>
          </a:p>
          <a:p>
            <a:pPr marL="457200" lvl="0" indent="-419100" rtl="0">
              <a:lnSpc>
                <a:spcPct val="115000"/>
              </a:lnSpc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sz="3000"/>
              <a:t>Muchas estudiantes... NO RECIBEN UNA EDUCACIÓN SUFICIENTE PARA LA VIDA REAL</a:t>
            </a:r>
          </a:p>
          <a:p>
            <a:endParaRPr lang="es" sz="3000"/>
          </a:p>
        </p:txBody>
      </p: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38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/>
              <a:t>LOS PROBLEMAS</a:t>
            </a:r>
          </a:p>
        </p:txBody>
      </p:sp>
      <p:sp>
        <p:nvSpPr>
          <p:cNvPr id="52" name="Shape 52"/>
          <p:cNvSpPr/>
          <p:nvPr/>
        </p:nvSpPr>
        <p:spPr>
          <a:xfrm>
            <a:off x="3814350" y="4754675"/>
            <a:ext cx="1858549" cy="17538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3" name="Shape 53"/>
          <p:cNvSpPr/>
          <p:nvPr/>
        </p:nvSpPr>
        <p:spPr>
          <a:xfrm>
            <a:off x="6038725" y="4794212"/>
            <a:ext cx="2209724" cy="16747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/>
              <a:t>EXPULSIÓN 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lnSpc>
                <a:spcPct val="115000"/>
              </a:lnSpc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dirty="0"/>
              <a:t>Acciones malas = expulsión</a:t>
            </a:r>
          </a:p>
          <a:p>
            <a:pPr marL="457200" lvl="0" indent="-431800" rtl="0">
              <a:lnSpc>
                <a:spcPct val="115000"/>
              </a:lnSpc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dirty="0"/>
              <a:t>Si los estudiantes no está en la escuela, no pueden aprender </a:t>
            </a:r>
          </a:p>
          <a:p>
            <a:pPr marL="457200" lvl="0" indent="-431800">
              <a:lnSpc>
                <a:spcPct val="115000"/>
              </a:lnSpc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dirty="0" smtClean="0"/>
              <a:t>A sí </a:t>
            </a:r>
            <a:r>
              <a:rPr lang="es" dirty="0"/>
              <a:t>que </a:t>
            </a:r>
            <a:r>
              <a:rPr lang="es" dirty="0" smtClean="0"/>
              <a:t>la </a:t>
            </a:r>
            <a:r>
              <a:rPr lang="es" dirty="0"/>
              <a:t>educación es </a:t>
            </a:r>
            <a:r>
              <a:rPr lang="es" dirty="0" smtClean="0"/>
              <a:t>importante</a:t>
            </a:r>
            <a:endParaRPr lang="es" dirty="0"/>
          </a:p>
        </p:txBody>
      </p:sp>
      <p:sp>
        <p:nvSpPr>
          <p:cNvPr id="60" name="Shape 60"/>
          <p:cNvSpPr/>
          <p:nvPr/>
        </p:nvSpPr>
        <p:spPr>
          <a:xfrm>
            <a:off x="6192725" y="4405925"/>
            <a:ext cx="2660000" cy="22446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/>
              <a:t>En algunas situaciones, expulsión puede ser la única buena opción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/>
              <a:t>Pero no es siempre necesario...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s"/>
              <a:t>Pueden animar a los niños a pensar en su futuro y las oportunidades que pueden tener con una buena educación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s"/>
              <a:t>Crean cursos donde los estudiantes amplían su conocimiento de los temas mejores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/>
              <a:t>La Solución</a:t>
            </a:r>
          </a:p>
        </p:txBody>
      </p:sp>
      <p:sp>
        <p:nvSpPr>
          <p:cNvPr id="67" name="Shape 67"/>
          <p:cNvSpPr/>
          <p:nvPr/>
        </p:nvSpPr>
        <p:spPr>
          <a:xfrm>
            <a:off x="7570800" y="5495850"/>
            <a:ext cx="1353925" cy="12555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/>
              <a:t>REPULSIÓN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/>
              <a:t>Algunos estudiantes no piensan que la escuela es interesante</a:t>
            </a:r>
          </a:p>
          <a:p>
            <a:endParaRPr lang="es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/>
              <a:t>Los estudiantes no están interesados ​​de la escuela</a:t>
            </a:r>
          </a:p>
          <a:p>
            <a:pPr lvl="0">
              <a:buNone/>
            </a:pPr>
            <a:r>
              <a:rPr lang="es"/>
              <a:t> </a:t>
            </a:r>
          </a:p>
        </p:txBody>
      </p:sp>
      <p:sp>
        <p:nvSpPr>
          <p:cNvPr id="74" name="Shape 74"/>
          <p:cNvSpPr/>
          <p:nvPr/>
        </p:nvSpPr>
        <p:spPr>
          <a:xfrm>
            <a:off x="3019200" y="4632176"/>
            <a:ext cx="1224850" cy="18670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5" name="Shape 75"/>
          <p:cNvSpPr/>
          <p:nvPr/>
        </p:nvSpPr>
        <p:spPr>
          <a:xfrm>
            <a:off x="4618500" y="4632175"/>
            <a:ext cx="3137599" cy="18670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/>
              <a:t>Ciclo de la Mala Educación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157550" y="2105941"/>
            <a:ext cx="3928499" cy="63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s" dirty="0" smtClean="0"/>
              <a:t>Unas universidades </a:t>
            </a:r>
            <a:endParaRPr lang="es" dirty="0"/>
          </a:p>
          <a:p>
            <a:pPr lvl="0" algn="ctr" rtl="0">
              <a:buNone/>
            </a:pPr>
            <a:r>
              <a:rPr lang="es" dirty="0"/>
              <a:t>malas           </a:t>
            </a:r>
          </a:p>
        </p:txBody>
      </p:sp>
      <p:sp>
        <p:nvSpPr>
          <p:cNvPr id="82" name="Shape 82"/>
          <p:cNvSpPr/>
          <p:nvPr/>
        </p:nvSpPr>
        <p:spPr>
          <a:xfrm>
            <a:off x="4231550" y="2157250"/>
            <a:ext cx="854999" cy="5300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3" name="Shape 83"/>
          <p:cNvSpPr txBox="1"/>
          <p:nvPr/>
        </p:nvSpPr>
        <p:spPr>
          <a:xfrm>
            <a:off x="5433000" y="2105950"/>
            <a:ext cx="3471599" cy="63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s" sz="3200" dirty="0" smtClean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Unos profesores </a:t>
            </a:r>
            <a:r>
              <a:rPr lang="es" sz="3200" dirty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malos</a:t>
            </a:r>
          </a:p>
        </p:txBody>
      </p:sp>
      <p:sp>
        <p:nvSpPr>
          <p:cNvPr id="84" name="Shape 84"/>
          <p:cNvSpPr/>
          <p:nvPr/>
        </p:nvSpPr>
        <p:spPr>
          <a:xfrm>
            <a:off x="6645725" y="3393975"/>
            <a:ext cx="649800" cy="100889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 txBox="1"/>
          <p:nvPr/>
        </p:nvSpPr>
        <p:spPr>
          <a:xfrm>
            <a:off x="5433000" y="4638400"/>
            <a:ext cx="3602999" cy="63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s"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No enseñan bien</a:t>
            </a:r>
          </a:p>
        </p:txBody>
      </p:sp>
      <p:sp>
        <p:nvSpPr>
          <p:cNvPr id="86" name="Shape 86"/>
          <p:cNvSpPr/>
          <p:nvPr/>
        </p:nvSpPr>
        <p:spPr>
          <a:xfrm>
            <a:off x="4086050" y="4638400"/>
            <a:ext cx="1145999" cy="632699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7" name="Shape 87"/>
          <p:cNvSpPr txBox="1"/>
          <p:nvPr/>
        </p:nvSpPr>
        <p:spPr>
          <a:xfrm>
            <a:off x="630225" y="4339150"/>
            <a:ext cx="2832300" cy="156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s" sz="3200">
                <a:solidFill>
                  <a:schemeClr val="dk2"/>
                </a:solidFill>
              </a:rPr>
              <a:t>Los niños comprenden nada</a:t>
            </a:r>
          </a:p>
        </p:txBody>
      </p:sp>
      <p:sp>
        <p:nvSpPr>
          <p:cNvPr id="88" name="Shape 88"/>
          <p:cNvSpPr/>
          <p:nvPr/>
        </p:nvSpPr>
        <p:spPr>
          <a:xfrm rot="-5400000">
            <a:off x="1694299" y="3556425"/>
            <a:ext cx="854999" cy="5300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008901"/>
            <a:ext cx="8229600" cy="5598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b="1"/>
              <a:t>Enseñar</a:t>
            </a:r>
            <a:r>
              <a:rPr lang="es"/>
              <a:t> la razón de la importancia de la educación</a:t>
            </a:r>
          </a:p>
          <a:p>
            <a:endParaRPr lang="es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b="1"/>
              <a:t>Enseñar </a:t>
            </a:r>
            <a:r>
              <a:rPr lang="es"/>
              <a:t>en una manera divertida</a:t>
            </a:r>
          </a:p>
          <a:p>
            <a:endParaRPr lang="es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b="1"/>
              <a:t>Tener </a:t>
            </a:r>
            <a:r>
              <a:rPr lang="es"/>
              <a:t>profesores que enseñan </a:t>
            </a:r>
          </a:p>
          <a:p>
            <a:pPr lvl="0" rtl="0">
              <a:buNone/>
            </a:pPr>
            <a:r>
              <a:rPr lang="es"/>
              <a:t>    bien </a:t>
            </a:r>
          </a:p>
          <a:p>
            <a:endParaRPr lang="es"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 b="1"/>
              <a:t>Comprar</a:t>
            </a:r>
            <a:r>
              <a:rPr lang="es"/>
              <a:t> mejores materiales </a:t>
            </a:r>
          </a:p>
          <a:p>
            <a:endParaRPr lang="es"/>
          </a:p>
          <a:p>
            <a:endParaRPr lang="es"/>
          </a:p>
        </p:txBody>
      </p:sp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17444"/>
            <a:ext cx="8229600" cy="698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s"/>
              <a:t>La Solución</a:t>
            </a:r>
          </a:p>
        </p:txBody>
      </p:sp>
      <p:sp>
        <p:nvSpPr>
          <p:cNvPr id="95" name="Shape 95"/>
          <p:cNvSpPr/>
          <p:nvPr/>
        </p:nvSpPr>
        <p:spPr>
          <a:xfrm>
            <a:off x="7308875" y="3049825"/>
            <a:ext cx="1835125" cy="38081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/>
              <a:t>Muchos padres no tienen trabajos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s"/>
              <a:t>Por eso, muchos estudiantes trabajan afuera la escuela por dinero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s"/>
              <a:t>Las personas no quieren ser profesores</a:t>
            </a:r>
          </a:p>
          <a:p>
            <a:pPr marL="914400" lvl="1" indent="-40640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s"/>
              <a:t>Personas no tiene dinero por impuestos. Cuando tienen los impuestos, usan los para pagar los maestros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s"/>
              <a:t>EXCLUSIÓN</a:t>
            </a:r>
          </a:p>
        </p:txBody>
      </p:sp>
      <p:sp>
        <p:nvSpPr>
          <p:cNvPr id="102" name="Shape 102"/>
          <p:cNvSpPr/>
          <p:nvPr/>
        </p:nvSpPr>
        <p:spPr>
          <a:xfrm>
            <a:off x="5917950" y="4607475"/>
            <a:ext cx="1535024" cy="20808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" name="Shape 107"/>
          <p:cNvGraphicFramePr/>
          <p:nvPr/>
        </p:nvGraphicFramePr>
        <p:xfrm>
          <a:off x="152400" y="152400"/>
          <a:ext cx="8817000" cy="6244875"/>
        </p:xfrm>
        <a:graphic>
          <a:graphicData uri="http://schemas.openxmlformats.org/drawingml/2006/table">
            <a:tbl>
              <a:tblPr>
                <a:noFill/>
                <a:tableStyleId>{EBAD9A39-5D8B-42C9-9C48-6808E38501D3}</a:tableStyleId>
              </a:tblPr>
              <a:tblGrid>
                <a:gridCol w="5199500"/>
                <a:gridCol w="869900"/>
                <a:gridCol w="2747600"/>
              </a:tblGrid>
              <a:tr h="607275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United States v/s Costa Rica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United States </a:t>
                      </a:r>
                    </a:p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Average ($)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Costa Rica </a:t>
                      </a:r>
                    </a:p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Average ($)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75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Average Gross National Income (per capita) </a:t>
                      </a:r>
                    </a:p>
                    <a:p>
                      <a:endParaRPr lang="es" sz="800"/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$47,390</a:t>
                      </a:r>
                      <a:r>
                        <a:rPr lang="es" sz="800" baseline="30000"/>
                        <a:t> 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$6,810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5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Housing (comparable 3 bedroom, 2 bath) 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$1000-3000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$500-1200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5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Gasoline (per gallon of regular) 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$3.00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$5.00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5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ADSL Internet monthly (1024/512 kb/sec) 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$34.95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$28.25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5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Home Phone Service (basic monthly fee)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$29.95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$7.00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5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Cell Phone (450/500 anytime minutes, plus taxes) 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$39.99 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$35.75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5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Water (per unit m3) 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$.61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$.48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75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Electricity (average cost per kWh) </a:t>
                      </a:r>
                    </a:p>
                    <a:p>
                      <a:endParaRPr lang="es" sz="800"/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$.1063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$.11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75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Private Health Care (average annual cost of individual health plan for male 55-59 yrs) </a:t>
                      </a:r>
                    </a:p>
                    <a:p>
                      <a:endParaRPr lang="es" sz="800"/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$3695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$1300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75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Car (purchase price for 2011 Toyota RAV4)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$22,475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$36,000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75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Movie Ticket average cost</a:t>
                      </a:r>
                    </a:p>
                    <a:p>
                      <a:endParaRPr lang="es" sz="800"/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$12.00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$5.00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50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Housekeeper or Gardener (average pay / hour)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$9.00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$2.00</a:t>
                      </a:r>
                    </a:p>
                  </a:txBody>
                  <a:tcPr marL="47625" marR="47625" marT="47625" marB="47625" anchor="ctr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75"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Haircut (in a beauty salon)</a:t>
                      </a:r>
                    </a:p>
                  </a:txBody>
                  <a:tcPr marL="47625" marR="47625" marT="47625" marB="4762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$18.00 &amp; Up</a:t>
                      </a:r>
                    </a:p>
                  </a:txBody>
                  <a:tcPr marL="47625" marR="47625" marT="47625" marB="4762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" sz="800"/>
                        <a:t>$3.00 &amp; Up</a:t>
                      </a:r>
                    </a:p>
                  </a:txBody>
                  <a:tcPr marL="47625" marR="47625" marT="47625" marB="47625">
                    <a:lnL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wav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982</Words>
  <Application>Microsoft Office PowerPoint</Application>
  <PresentationFormat>On-screen Show (4:3)</PresentationFormat>
  <Paragraphs>142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wave</vt:lpstr>
      <vt:lpstr>Ayudar A Los Niños</vt:lpstr>
      <vt:lpstr>LOS PROBLEMAS</vt:lpstr>
      <vt:lpstr>EXPULSIÓN </vt:lpstr>
      <vt:lpstr>La Solución</vt:lpstr>
      <vt:lpstr>REPULSIÓN</vt:lpstr>
      <vt:lpstr>Ciclo de la Mala Educación</vt:lpstr>
      <vt:lpstr>La Solución</vt:lpstr>
      <vt:lpstr>EXCLUSIÓN</vt:lpstr>
      <vt:lpstr>PowerPoint Presentation</vt:lpstr>
      <vt:lpstr>La Solución</vt:lpstr>
      <vt:lpstr>Los Precios</vt:lpstr>
      <vt:lpstr>PowerPoint Presentation</vt:lpstr>
      <vt:lpstr>Trabajos Citados</vt:lpstr>
      <vt:lpstr>Gracias por su atención y consideración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Ayudar A Los Niños</dc:title>
  <dc:creator>Warren, Ashley</dc:creator>
  <cp:lastModifiedBy>Warren, Ashley</cp:lastModifiedBy>
  <cp:revision>2</cp:revision>
  <dcterms:modified xsi:type="dcterms:W3CDTF">2013-11-15T18:05:57Z</dcterms:modified>
</cp:coreProperties>
</file>